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7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3397" y="3214686"/>
            <a:ext cx="5897206" cy="150019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68" y="642918"/>
            <a:ext cx="1543032" cy="5483246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42918"/>
            <a:ext cx="6615130" cy="548324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50000"/>
              <a:buFont typeface="Wingdings"/>
              <a:buChar char=""/>
              <a:defRPr/>
            </a:lvl1pPr>
            <a:lvl2pPr>
              <a:buSzPct val="50000"/>
              <a:buFont typeface="Wingdings 2"/>
              <a:buChar char=""/>
              <a:defRPr/>
            </a:lvl2pPr>
            <a:lvl3pPr>
              <a:buSzPct val="50000"/>
              <a:buFont typeface="Wingdings"/>
              <a:buChar char="Y"/>
              <a:defRPr/>
            </a:lvl3pPr>
            <a:lvl4pPr>
              <a:buSzPct val="50000"/>
              <a:buFont typeface="Wingdings 2"/>
              <a:buChar char="³"/>
              <a:defRPr/>
            </a:lvl4pPr>
            <a:lvl5pPr>
              <a:buSzPct val="50000"/>
              <a:buFont typeface="Wingdings 2"/>
              <a:buChar char=""/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43183"/>
            <a:ext cx="6457968" cy="1362075"/>
          </a:xfrm>
        </p:spPr>
        <p:txBody>
          <a:bodyPr anchor="ctr"/>
          <a:lstStyle>
            <a:lvl1pPr algn="l">
              <a:defRPr sz="4000" b="0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009383"/>
            <a:ext cx="4529142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1800" b="0"/>
            </a:lvl3pPr>
            <a:lvl4pPr marL="1371600" indent="0">
              <a:buNone/>
              <a:defRPr sz="1600" b="0"/>
            </a:lvl4pPr>
            <a:lvl5pPr marL="1828800" indent="0">
              <a:buNone/>
              <a:defRPr sz="1600" b="0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effectLst/>
              </a:defRPr>
            </a:lvl1pPr>
            <a:lvl2pPr marL="457200" indent="0">
              <a:buNone/>
              <a:defRPr sz="2000" b="0">
                <a:effectLst/>
              </a:defRPr>
            </a:lvl2pPr>
            <a:lvl3pPr marL="914400" indent="0">
              <a:buNone/>
              <a:defRPr sz="1800" b="0">
                <a:effectLst/>
              </a:defRPr>
            </a:lvl3pPr>
            <a:lvl4pPr marL="1371600" indent="0">
              <a:buNone/>
              <a:defRPr sz="1600" b="0">
                <a:effectLst/>
              </a:defRPr>
            </a:lvl4pPr>
            <a:lvl5pPr marL="1828800" indent="0">
              <a:buNone/>
              <a:defRPr sz="1600" b="0"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71480"/>
            <a:ext cx="3008313" cy="1071570"/>
          </a:xfrm>
        </p:spPr>
        <p:txBody>
          <a:bodyPr anchor="t"/>
          <a:lstStyle>
            <a:lvl1pPr algn="l">
              <a:defRPr sz="2000" b="0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71481"/>
            <a:ext cx="5111750" cy="55546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3051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687306"/>
            <a:ext cx="850886" cy="4670520"/>
          </a:xfrm>
        </p:spPr>
        <p:txBody>
          <a:bodyPr vert="eaVert" anchor="ctr"/>
          <a:lstStyle>
            <a:lvl1pPr algn="ctr">
              <a:defRPr sz="2000" b="0"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0166" y="684213"/>
            <a:ext cx="6929486" cy="4673613"/>
          </a:xfrm>
          <a:prstGeom prst="roundRect">
            <a:avLst>
              <a:gd name="adj" fmla="val 5966"/>
            </a:avLst>
          </a:prstGeom>
          <a:solidFill>
            <a:schemeClr val="bg2">
              <a:tint val="60000"/>
              <a:alpha val="50000"/>
            </a:schemeClr>
          </a:solidFill>
          <a:effectLst>
            <a:outerShdw blurRad="127000" dist="101600" dir="2700000" algn="tl" rotWithShape="0">
              <a:srgbClr val="000000">
                <a:alpha val="43137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0166" y="5481658"/>
            <a:ext cx="6924037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A77FE-1359-49DC-87FD-2EC8FF75FE60}" type="datetimeFigureOut">
              <a:rPr lang="fa-IR" smtClean="0"/>
              <a:t>1432/02/12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1090" y="0"/>
            <a:ext cx="642910" cy="571480"/>
          </a:xfrm>
          <a:prstGeom prst="roundRect">
            <a:avLst>
              <a:gd name="adj" fmla="val 16667"/>
            </a:avLst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0740-7CFE-4A5C-B905-BD631C2E948E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1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  <a:tileRect/>
          </a:gra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rtl="1" eaLnBrk="1" latinLnBrk="0" hangingPunct="1">
        <a:defRPr kumimoji="0">
          <a:solidFill>
            <a:schemeClr val="tx2"/>
          </a:solidFill>
        </a:defRPr>
      </a:lvl2pPr>
      <a:lvl3pPr rtl="1" eaLnBrk="1" latinLnBrk="0" hangingPunct="1">
        <a:defRPr kumimoji="0">
          <a:solidFill>
            <a:schemeClr val="tx2"/>
          </a:solidFill>
        </a:defRPr>
      </a:lvl3pPr>
      <a:lvl4pPr rtl="1" eaLnBrk="1" latinLnBrk="0" hangingPunct="1">
        <a:defRPr kumimoji="0">
          <a:solidFill>
            <a:schemeClr val="tx2"/>
          </a:solidFill>
        </a:defRPr>
      </a:lvl4pPr>
      <a:lvl5pPr rtl="1" eaLnBrk="1" latinLnBrk="0" hangingPunct="1">
        <a:defRPr kumimoji="0">
          <a:solidFill>
            <a:schemeClr val="tx2"/>
          </a:solidFill>
        </a:defRPr>
      </a:lvl5pPr>
      <a:lvl6pPr rtl="1" eaLnBrk="1" latinLnBrk="0" hangingPunct="1">
        <a:defRPr kumimoji="0">
          <a:solidFill>
            <a:schemeClr val="tx2"/>
          </a:solidFill>
        </a:defRPr>
      </a:lvl6pPr>
      <a:lvl7pPr rtl="1" eaLnBrk="1" latinLnBrk="0" hangingPunct="1">
        <a:defRPr kumimoji="0">
          <a:solidFill>
            <a:schemeClr val="tx2"/>
          </a:solidFill>
        </a:defRPr>
      </a:lvl7pPr>
      <a:lvl8pPr rtl="1" eaLnBrk="1" latinLnBrk="0" hangingPunct="1">
        <a:defRPr kumimoji="0">
          <a:solidFill>
            <a:schemeClr val="tx2"/>
          </a:solidFill>
        </a:defRPr>
      </a:lvl8pPr>
      <a:lvl9pPr rtl="1"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z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Y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³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¹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/>
              <a:t>درمان­هاي وابستگي به مواد افيوني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692696"/>
            <a:ext cx="7776864" cy="5544616"/>
          </a:xfrm>
        </p:spPr>
        <p:txBody>
          <a:bodyPr>
            <a:normAutofit fontScale="85000" lnSpcReduction="20000"/>
          </a:bodyPr>
          <a:lstStyle/>
          <a:p>
            <a:r>
              <a:rPr lang="fa-IR" dirty="0" smtClean="0"/>
              <a:t>اين درمان­ها در چند مرحله صورت مي­پذيرند.</a:t>
            </a:r>
            <a:endParaRPr lang="en-US" dirty="0" smtClean="0"/>
          </a:p>
          <a:p>
            <a:pPr algn="r"/>
            <a:r>
              <a:rPr lang="fa-IR" b="1" dirty="0" smtClean="0">
                <a:solidFill>
                  <a:srgbClr val="FFFF00"/>
                </a:solidFill>
              </a:rPr>
              <a:t>1- سم­زدايي</a:t>
            </a:r>
            <a:endParaRPr lang="en-US" dirty="0" smtClean="0">
              <a:solidFill>
                <a:srgbClr val="FFFF00"/>
              </a:solidFill>
            </a:endParaRPr>
          </a:p>
          <a:p>
            <a:pPr algn="r"/>
            <a:r>
              <a:rPr lang="fa-IR" dirty="0" smtClean="0"/>
              <a:t>در اغلب موارد اولين گام براي درمان اعتياد سم­زدايي است, بدين مفهوم که با خروج ماده يا داروي مخدر از بدن بيمار, فرد دچار علايم محروميت نشود و علايم ناخوشايند تظاهر پيدا نکنند. اين کار معمولا به دو روش صورت مي­پذيرد:</a:t>
            </a:r>
            <a:endParaRPr lang="en-US" dirty="0" smtClean="0"/>
          </a:p>
          <a:p>
            <a:pPr algn="r"/>
            <a:r>
              <a:rPr lang="fa-IR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الف) سم­زدايي با داروي کلونيدين: </a:t>
            </a:r>
            <a:r>
              <a:rPr lang="fa-IR" dirty="0" smtClean="0"/>
              <a:t>علايم محروميت در اين حالت با تجويز داروهاي غيرمخدر كنترل مي­گردد. در اين روش درمان غالبا نياز به بستري بيمار خواهد بود.</a:t>
            </a:r>
            <a:endParaRPr lang="en-US" dirty="0" smtClean="0"/>
          </a:p>
          <a:p>
            <a:pPr algn="r"/>
            <a:r>
              <a:rPr lang="fa-IR" dirty="0" smtClean="0"/>
              <a:t>ب) استفاده از داروهاي آگونيست (متادون) يا آگونيست نسبي (بوپرنورفين): اين روش به صورت سرپايي انجام مي­شود و به وسيلة جايگزيني دارو و کاهش تدريجي آن  به شکلي انجام مي­شود که بيمار بدون افت عملکرد اساسي مي­تواند به فعاليت­هاي روزمره خود رسيدگي نمايد.</a:t>
            </a:r>
            <a:endParaRPr lang="en-US" dirty="0" smtClean="0"/>
          </a:p>
          <a:p>
            <a:pPr algn="r"/>
            <a:r>
              <a:rPr lang="fa-IR" dirty="0" smtClean="0"/>
              <a:t>در تمام اين موارد بعد از پايان دوره سم­زدايي نياز است بيمار به مدت كافي (حداقل 6 ماه) تحت درمان با داروي نالتركسون قرار گيرد. اين دارو جهت كاهش وسوسه مصرف مواد در دوره پاكي تجويز مي­گردد.</a:t>
            </a: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553390" cy="518457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fa-IR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ب- </a:t>
            </a:r>
            <a:r>
              <a:rPr lang="fa-IR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درمان نگهدارنده</a:t>
            </a:r>
            <a:endParaRPr lang="en-US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fa-IR" dirty="0" smtClean="0"/>
              <a:t>بيماران وابسته به اپيوئيدها در مراحل پيشرفته ممکن است قادر به رسيدن به وضعيت پرهيز مداوم نباشند. به همين دليل در صورت عدم وجود درمان محافظت­کننده اين بيماران ناگزير خواهند بود تا پايان عمر زندگي خود را حول محور تهيه و مصرف مواد بگذرانند. جهت حل اين معضل مفهومي تحت عنوان درمان نگهدارنده پديد آمده است.</a:t>
            </a:r>
            <a:endParaRPr lang="en-US" dirty="0" smtClean="0"/>
          </a:p>
          <a:p>
            <a:pPr algn="just"/>
            <a:r>
              <a:rPr lang="fa-IR" dirty="0" smtClean="0"/>
              <a:t>در درمان نگهدارنده يک داروي مخدر مجاز و کنترل شده (مانند متادون يا بوپرنورفين) به بيمار تجويز مي­شود و دوز آن تا حدي افزايش مي­يابد که علايم ترک مشهود نباشد و ولع مصرف مواد غيرقانوني به حداقل برسد. درمان نگهدارنده به مدت طولاني و معمولا بيش از چند ماه ادامه مي­يابد. براي قطع دارو و ختم درمان نگهدارنده معمولا لازم است ارتباط بيمار با مراکز درماني براي پيشگيري­هاي بعدي و انجام روان­درماني حفظ گردد.</a:t>
            </a: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136904" cy="5544616"/>
          </a:xfrm>
        </p:spPr>
        <p:txBody>
          <a:bodyPr>
            <a:normAutofit fontScale="92500"/>
          </a:bodyPr>
          <a:lstStyle/>
          <a:p>
            <a:r>
              <a:rPr lang="fa-IR" b="1" dirty="0" smtClean="0">
                <a:solidFill>
                  <a:srgbClr val="FFFF00"/>
                </a:solidFill>
              </a:rPr>
              <a:t>2- </a:t>
            </a:r>
            <a:r>
              <a:rPr lang="fa-IR" b="1" dirty="0" smtClean="0">
                <a:solidFill>
                  <a:srgbClr val="FFFF00"/>
                </a:solidFill>
              </a:rPr>
              <a:t>درمان­هاي روان­شناختي</a:t>
            </a:r>
            <a:endParaRPr lang="en-US" dirty="0" smtClean="0">
              <a:solidFill>
                <a:srgbClr val="FFFF00"/>
              </a:solidFill>
            </a:endParaRPr>
          </a:p>
          <a:p>
            <a:pPr algn="just"/>
            <a:r>
              <a:rPr lang="fa-I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الف) روان­درماني فردي: </a:t>
            </a:r>
            <a:r>
              <a:rPr lang="fa-IR" dirty="0" smtClean="0"/>
              <a:t>در اين مرحله درمان با در نظر داشتن علل و عوامل اعتياد فرد و نيز خصوصيات فردي, خانوادگي, اجتماعي و فرهنگي و نيز اثراتي که مصرف ماده و يا دارو بر ساختار شخصيتي, رواني و رفتاري بيمار گذاشته اسـت شکل مي­گيرد و با برگزاري جلسات متعدد تغييرات اساسي در حوزه­هاي فردي و خانوادگي فرد پديد مي­آيد. اين تغييرات نقش بسـيار مهمي را در پيشـگيري از عود ايفا مي­نمايند. </a:t>
            </a:r>
            <a:endParaRPr lang="en-US" dirty="0" smtClean="0"/>
          </a:p>
          <a:p>
            <a:pPr algn="just"/>
            <a:r>
              <a:rPr lang="fa-IR" dirty="0" smtClean="0"/>
              <a:t>ب) گروه­درماني: ايجاد يک گروه از کساني که توانسته­اند سم­زدايي را به­طور موفقيت­آميز پشت سر بگذارند يکي از مؤثرترين روش­هاي پيشگيري از عود و تداوم درمان است. در اين شيوه پس از آن که بيمار آمادگي لازم را به دست آورد, وارد گروه مي­شود. در گروه تحت نظر درمانگر افراد به افزايش انگيزة يکديگر براي باقيماندن در دوره پاكي و تداوم آن کمک مي­کنند.</a:t>
            </a: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352928" cy="568863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a-I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ج) خانواده­درماني: </a:t>
            </a:r>
            <a:r>
              <a:rPr lang="fa-IR" dirty="0" smtClean="0"/>
              <a:t>خانواده به عنوان يک عامل بسيار مهم در بروز اختلالات روان­پزشکي, ازجمله اعتياد, بسيار پراهميّت است. به عبارت ديگر زماني که يکي از عوامل اصلي پيدايش وابستگي در درون خانواده است, با انجام سم­زدايي و بازگشت فرد به همان محيط پيشين بدون اين­که مداخله­اي صورت پذيرد, شرايط بازگشت به مصرف را بار ديگر فراهم نموده­ايم. پاسخ اين سؤال که آيا خانواده منشاء بروز وابستگي است يا خير در جلسات مصاحبة روان­پزشکي و روان­شناسي استنباط مي­شود و به دنبال آن برگزاري جلسات خانواده­درماني مي­تواند سامانة خانواده را به شکلي متحول سازد که وابستگي ديگري پديدار نگردد.</a:t>
            </a:r>
            <a:endParaRPr lang="en-US" dirty="0" smtClean="0"/>
          </a:p>
          <a:p>
            <a:pPr algn="just"/>
            <a:r>
              <a:rPr lang="fa-I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د) حمايت­هاي خانوادگي­اجتماعي: </a:t>
            </a:r>
            <a:r>
              <a:rPr lang="fa-IR" dirty="0" smtClean="0"/>
              <a:t>تداوم فعاليّت­هاي خانوادگي و اجتماعي در حين پشت سر نهادن مراحل درمان نقش بزرگي در موفقيّت بيمار دارد. ايفاي نقش­هاي واگذار شده بدون حمايت خانواده و جامعه به خصوص کارفرمايان, امکان توفيق درماني را کاهش مي­دهد. پيگيري­هاي مددکارانه و روان­شناسي اثر مطلوبي را در ايجاد محيط مناسب بر جاي مي­گذارند.</a:t>
            </a: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8496944" cy="5616624"/>
          </a:xfrm>
        </p:spPr>
        <p:txBody>
          <a:bodyPr>
            <a:normAutofit fontScale="92500"/>
          </a:bodyPr>
          <a:lstStyle/>
          <a:p>
            <a:pPr algn="just"/>
            <a:r>
              <a:rPr lang="fa-IR" b="1" dirty="0" smtClean="0">
                <a:solidFill>
                  <a:srgbClr val="FFFF00"/>
                </a:solidFill>
              </a:rPr>
              <a:t>4- درمان­هاي دارويي جهت اختلالات القا شده با مصرف مواد </a:t>
            </a:r>
            <a:endParaRPr lang="en-US" dirty="0" smtClean="0">
              <a:solidFill>
                <a:srgbClr val="FFFF00"/>
              </a:solidFill>
            </a:endParaRPr>
          </a:p>
          <a:p>
            <a:pPr algn="just"/>
            <a:r>
              <a:rPr lang="fa-IR" dirty="0" smtClean="0"/>
              <a:t>وجود بيماري روانپزشكي مثل افسردگي و يا اختلال اضطرابي در موارد متعددي در همراهي با مصرف مواد ديده مي­شود. اين بيماري­ها مي­توانند در اثر مصرف مواد ايجاد شوند، هرچند در بسياري موارد نيز خود باعث  شکل­گيري اعتياد به مواد و يا دارو مي­شوند. در اين­گونه موارد براي فرار و دوري از علايم بيماري زمينه­اي, شرايط به شکلي رقم مي­خورد که احتمال بازگشت به مصرف بسيار زياد خواهد بود. به همين علّت مداخلات به موقع روان­پزشکي از حيث تشخيص و درمان کارآيي فراواني در جلوگيري از بازگشت و نيز درمان بيماري زمينه­اي دارد. با اين وصف کاملاً واضح است که پيش از آغاز سم­زدايي و در حين دورة درمان ويزيت­هاي مکرر روان­پزشکي الزامي و ضروري مي­باشد.</a:t>
            </a:r>
            <a:endParaRPr lang="en-US" dirty="0" smtClean="0"/>
          </a:p>
          <a:p>
            <a:r>
              <a:rPr lang="fa-IR" b="1" dirty="0" smtClean="0"/>
              <a:t>دکتر امير رضايي ارداني عضو هيئت علمي دانشگاه علوم پزشکي مشهد</a:t>
            </a:r>
            <a:endParaRPr lang="en-US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ckyTie">
  <a:themeElements>
    <a:clrScheme name="Firelight">
      <a:dk1>
        <a:sysClr val="windowText" lastClr="000000"/>
      </a:dk1>
      <a:lt1>
        <a:sysClr val="window" lastClr="FFFFFF"/>
      </a:lt1>
      <a:dk2>
        <a:srgbClr val="9F1C00"/>
      </a:dk2>
      <a:lt2>
        <a:srgbClr val="EEECE1"/>
      </a:lt2>
      <a:accent1>
        <a:srgbClr val="FF881F"/>
      </a:accent1>
      <a:accent2>
        <a:srgbClr val="771C00"/>
      </a:accent2>
      <a:accent3>
        <a:srgbClr val="576A2C"/>
      </a:accent3>
      <a:accent4>
        <a:srgbClr val="A24D00"/>
      </a:accent4>
      <a:accent5>
        <a:srgbClr val="244872"/>
      </a:accent5>
      <a:accent6>
        <a:srgbClr val="5E341C"/>
      </a:accent6>
      <a:hlink>
        <a:srgbClr val="FF912E"/>
      </a:hlink>
      <a:folHlink>
        <a:srgbClr val="B5CB83"/>
      </a:folHlink>
    </a:clrScheme>
    <a:fontScheme name="Lucky Tie">
      <a:majorFont>
        <a:latin typeface="Tahoma"/>
        <a:ea typeface=""/>
        <a:cs typeface=""/>
        <a:font script="Cyrl" typeface="Tahoma"/>
        <a:font script="Grek" typeface="Tahoma"/>
        <a:font script="Jpan" typeface="ＭＳ Ｐ明朝"/>
        <a:font script="Hang" typeface="굴림"/>
        <a:font script="Hans" typeface="黑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Cyrl" typeface="Arial"/>
        <a:font script="Grek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cky Tie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90000"/>
              </a:schemeClr>
            </a:gs>
            <a:gs pos="50000">
              <a:schemeClr val="phClr">
                <a:tint val="5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90000"/>
              </a:schemeClr>
            </a:gs>
          </a:gsLst>
          <a:lin ang="1800000" scaled="1"/>
        </a:gradFill>
        <a:solidFill>
          <a:schemeClr val="phClr">
            <a:tint val="100000"/>
            <a:shade val="100000"/>
            <a:hueMod val="100000"/>
            <a:satMod val="100000"/>
          </a:schemeClr>
        </a:solidFill>
      </a:fillStyleLst>
      <a:lnStyleLst>
        <a:ln w="20000" cap="flat" cmpd="sng" algn="ctr">
          <a:solidFill>
            <a:schemeClr val="phClr"/>
          </a:solidFill>
          <a:prstDash val="solid"/>
        </a:ln>
        <a:ln w="30000" cap="flat" cmpd="sng" algn="ctr">
          <a:solidFill>
            <a:schemeClr val="phClr"/>
          </a:solidFill>
          <a:prstDash val="solid"/>
        </a:ln>
        <a:ln w="400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12700">
              <a:schemeClr val="phClr">
                <a:tint val="100000"/>
                <a:shade val="100000"/>
                <a:alpha val="50196"/>
                <a:hueMod val="100000"/>
                <a:satMod val="100000"/>
              </a:schemeClr>
            </a:glow>
          </a:effectLst>
        </a:effectStyle>
        <a:effectStyle>
          <a:effectLst>
            <a:innerShdw blurRad="25400" dist="38100" dir="2700000">
              <a:schemeClr val="phClr">
                <a:tint val="90000"/>
                <a:shade val="100000"/>
                <a:hueMod val="100000"/>
                <a:satMod val="100000"/>
              </a:schemeClr>
            </a:innerShdw>
          </a:effectLst>
        </a:effectStyle>
        <a:effectStyle>
          <a:effectLst>
            <a:innerShdw blurRad="25400" dist="38100" dir="2700000">
              <a:schemeClr val="phClr">
                <a:tint val="100000"/>
                <a:shade val="50000"/>
                <a:hueMod val="100000"/>
                <a:satMod val="100000"/>
              </a:schemeClr>
            </a:innerShdw>
          </a:effectLst>
          <a:scene3d>
            <a:camera prst="orthographicFront"/>
            <a:lightRig rig="soft" dir="t"/>
          </a:scene3d>
          <a:sp3d extrusionH="76200" prstMaterial="matte">
            <a:bevelT h="50800"/>
            <a:bevelB w="0" h="0"/>
            <a:extrusionClr>
              <a:schemeClr val="accent3">
                <a:tint val="40000"/>
              </a:schemeClr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50000"/>
                <a:hueMod val="100000"/>
                <a:satMod val="100000"/>
              </a:schemeClr>
            </a:gs>
            <a:gs pos="40000">
              <a:schemeClr val="phClr">
                <a:tint val="8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Lucky Tie</Template>
  <TotalTime>9</TotalTime>
  <Words>781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LuckyTie</vt:lpstr>
      <vt:lpstr>درمان­هاي وابستگي به مواد افيوني </vt:lpstr>
      <vt:lpstr>Slide 2</vt:lpstr>
      <vt:lpstr> </vt:lpstr>
      <vt:lpstr> </vt:lpstr>
      <vt:lpstr> </vt:lpstr>
      <vt:lpstr>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درمان­هاي وابستگي به مواد افيوني </dc:title>
  <dc:creator>ebnehoseiniz1</dc:creator>
  <cp:lastModifiedBy>ebnehoseiniz1</cp:lastModifiedBy>
  <cp:revision>4</cp:revision>
  <dcterms:created xsi:type="dcterms:W3CDTF">2011-01-17T11:02:39Z</dcterms:created>
  <dcterms:modified xsi:type="dcterms:W3CDTF">2011-01-17T11:12:06Z</dcterms:modified>
</cp:coreProperties>
</file>